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3.xml" ContentType="application/vnd.openxmlformats-officedocument.themeOverride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4.xml" ContentType="application/vnd.openxmlformats-officedocument.themeOverride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25"/>
  </p:handoutMasterIdLst>
  <p:sldIdLst>
    <p:sldId id="292" r:id="rId2"/>
    <p:sldId id="293" r:id="rId3"/>
    <p:sldId id="273" r:id="rId4"/>
    <p:sldId id="265" r:id="rId5"/>
    <p:sldId id="324" r:id="rId6"/>
    <p:sldId id="363" r:id="rId7"/>
    <p:sldId id="366" r:id="rId8"/>
    <p:sldId id="358" r:id="rId9"/>
    <p:sldId id="354" r:id="rId10"/>
    <p:sldId id="355" r:id="rId11"/>
    <p:sldId id="306" r:id="rId12"/>
    <p:sldId id="347" r:id="rId13"/>
    <p:sldId id="346" r:id="rId14"/>
    <p:sldId id="357" r:id="rId15"/>
    <p:sldId id="365" r:id="rId16"/>
    <p:sldId id="360" r:id="rId17"/>
    <p:sldId id="368" r:id="rId18"/>
    <p:sldId id="374" r:id="rId19"/>
    <p:sldId id="361" r:id="rId20"/>
    <p:sldId id="371" r:id="rId21"/>
    <p:sldId id="373" r:id="rId22"/>
    <p:sldId id="372" r:id="rId23"/>
    <p:sldId id="301" r:id="rId24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A05"/>
    <a:srgbClr val="6E32E0"/>
    <a:srgbClr val="DCDDDF"/>
    <a:srgbClr val="F5F5F5"/>
    <a:srgbClr val="5827B3"/>
    <a:srgbClr val="432199"/>
    <a:srgbClr val="4B21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5"/>
    <p:restoredTop sz="94648"/>
  </p:normalViewPr>
  <p:slideViewPr>
    <p:cSldViewPr snapToGrid="0" snapToObjects="1">
      <p:cViewPr varScale="1">
        <p:scale>
          <a:sx n="116" d="100"/>
          <a:sy n="116" d="100"/>
        </p:scale>
        <p:origin x="-312" y="-96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892E12A-BDF7-4796-9DD6-CA7932069CD3}" type="datetimeFigureOut">
              <a:rPr lang="ru-RU"/>
              <a:pPr>
                <a:defRPr/>
              </a:pPr>
              <a:t>08.06.2020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3D5CE10-76A6-4BC3-8D82-FC12B4F468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mtClean="0"/>
              <a:t>Теория вероятностей </a:t>
            </a:r>
            <a:r>
              <a:rPr lang="ru-RU" dirty="0" smtClean="0"/>
              <a:t>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867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8676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847725"/>
            <a:ext cx="10810875" cy="20812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Если же </a:t>
            </a:r>
            <a:r>
              <a:rPr lang="ru-RU" sz="2800" b="1" smtClean="0">
                <a:latin typeface="Roboto"/>
                <a:ea typeface="Roboto"/>
                <a:cs typeface="Roboto"/>
              </a:rPr>
              <a:t>коэффициент корреляции </a:t>
            </a:r>
            <a:r>
              <a:rPr lang="ru-RU" sz="2800" smtClean="0">
                <a:latin typeface="Roboto"/>
                <a:ea typeface="Roboto"/>
                <a:cs typeface="Roboto"/>
              </a:rPr>
              <a:t>близок к -1, то между величинами есть обратная корреляционная связь: увеличение одной величины сопровождается уменьшением другой и наоборот.</a:t>
            </a:r>
          </a:p>
        </p:txBody>
      </p:sp>
      <p:pic>
        <p:nvPicPr>
          <p:cNvPr id="3789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75" y="2928938"/>
            <a:ext cx="30670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14398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500" b="1" smtClean="0">
                <a:latin typeface="Roboto"/>
                <a:ea typeface="Roboto"/>
                <a:cs typeface="Roboto"/>
              </a:rPr>
              <a:t>Коэффициент корреляции</a:t>
            </a:r>
            <a:r>
              <a:rPr lang="ru-RU" sz="2500" smtClean="0">
                <a:latin typeface="Roboto"/>
                <a:ea typeface="Roboto"/>
                <a:cs typeface="Roboto"/>
              </a:rPr>
              <a:t>, равный </a:t>
            </a:r>
            <a:r>
              <a:rPr lang="ru-RU" sz="3600" smtClean="0">
                <a:latin typeface="Roboto"/>
                <a:ea typeface="Roboto"/>
                <a:cs typeface="Roboto"/>
              </a:rPr>
              <a:t>0</a:t>
            </a:r>
            <a:r>
              <a:rPr lang="ru-RU" sz="2500" smtClean="0">
                <a:latin typeface="Roboto"/>
                <a:ea typeface="Roboto"/>
                <a:cs typeface="Roboto"/>
              </a:rPr>
              <a:t>, говорит о том, что между величинами нет </a:t>
            </a:r>
            <a:r>
              <a:rPr lang="ru-RU" sz="2500" b="1" smtClean="0">
                <a:latin typeface="Roboto"/>
                <a:ea typeface="Roboto"/>
                <a:cs typeface="Roboto"/>
              </a:rPr>
              <a:t>линейной</a:t>
            </a:r>
            <a:r>
              <a:rPr lang="ru-RU" sz="2500" smtClean="0">
                <a:latin typeface="Roboto"/>
                <a:ea typeface="Roboto"/>
                <a:cs typeface="Roboto"/>
              </a:rPr>
              <a:t> связи.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7125" y="3048000"/>
            <a:ext cx="28003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18208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700" smtClean="0">
                <a:latin typeface="Roboto"/>
                <a:ea typeface="Roboto"/>
                <a:cs typeface="Roboto"/>
              </a:rPr>
              <a:t>Отсутствие </a:t>
            </a:r>
            <a:r>
              <a:rPr lang="ru-RU" sz="2700" b="1" smtClean="0">
                <a:latin typeface="Roboto"/>
                <a:ea typeface="Roboto"/>
                <a:cs typeface="Roboto"/>
              </a:rPr>
              <a:t>корреляции</a:t>
            </a:r>
            <a:r>
              <a:rPr lang="ru-RU" sz="2700" smtClean="0">
                <a:latin typeface="Roboto"/>
                <a:ea typeface="Roboto"/>
                <a:cs typeface="Roboto"/>
              </a:rPr>
              <a:t> между двумя величинами еще не говорит о том, что между показателями</a:t>
            </a:r>
            <a:r>
              <a:rPr lang="en-US" sz="2700" smtClean="0">
                <a:latin typeface="Roboto"/>
                <a:ea typeface="Roboto"/>
                <a:cs typeface="Roboto"/>
              </a:rPr>
              <a:t> </a:t>
            </a:r>
            <a:r>
              <a:rPr lang="ru-RU" sz="2700" smtClean="0">
                <a:latin typeface="Roboto"/>
                <a:ea typeface="Roboto"/>
                <a:cs typeface="Roboto"/>
              </a:rPr>
              <a:t>нет связи.</a:t>
            </a:r>
            <a:endParaRPr lang="ru-RU" sz="2400" smtClean="0">
              <a:latin typeface="Roboto"/>
              <a:ea typeface="Roboto"/>
              <a:cs typeface="Roboto"/>
            </a:endParaRPr>
          </a:p>
        </p:txBody>
      </p:sp>
      <p:pic>
        <p:nvPicPr>
          <p:cNvPr id="3993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3550" y="2281238"/>
            <a:ext cx="5457825" cy="40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563" y="2435225"/>
            <a:ext cx="4741862" cy="317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1454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400" smtClean="0">
                <a:latin typeface="Roboto"/>
                <a:ea typeface="Roboto"/>
                <a:cs typeface="Roboto"/>
              </a:rPr>
              <a:t>Высокая </a:t>
            </a:r>
            <a:r>
              <a:rPr lang="ru-RU" sz="2400" b="1" smtClean="0">
                <a:latin typeface="Roboto"/>
                <a:ea typeface="Roboto"/>
                <a:cs typeface="Roboto"/>
              </a:rPr>
              <a:t>корреляция</a:t>
            </a:r>
            <a:r>
              <a:rPr lang="ru-RU" sz="2400" smtClean="0">
                <a:latin typeface="Roboto"/>
                <a:ea typeface="Roboto"/>
                <a:cs typeface="Roboto"/>
              </a:rPr>
              <a:t> двух величин может свидетельствовать </a:t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о том, что у них есть </a:t>
            </a:r>
            <a:r>
              <a:rPr lang="ru-RU" sz="2400" b="1" smtClean="0">
                <a:latin typeface="Roboto"/>
                <a:ea typeface="Roboto"/>
                <a:cs typeface="Roboto"/>
              </a:rPr>
              <a:t>общая причина</a:t>
            </a:r>
          </a:p>
        </p:txBody>
      </p:sp>
      <p:sp>
        <p:nvSpPr>
          <p:cNvPr id="40962" name="TextBox 2"/>
          <p:cNvSpPr txBox="1">
            <a:spLocks noChangeArrowheads="1"/>
          </p:cNvSpPr>
          <p:nvPr/>
        </p:nvSpPr>
        <p:spPr bwMode="auto">
          <a:xfrm>
            <a:off x="690563" y="2540000"/>
            <a:ext cx="10096500" cy="268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Times New Roman" pitchFamily="18" charset="0"/>
              </a:rPr>
              <a:t>Наличие корреляции еще не значит, что величины взаимосвязаны, но может подразумевать некую скрытую причину, 3-ю переменную</a:t>
            </a:r>
          </a:p>
          <a:p>
            <a:endParaRPr lang="ru-RU">
              <a:latin typeface="Times New Roman" pitchFamily="18" charset="0"/>
            </a:endParaRPr>
          </a:p>
          <a:p>
            <a:endParaRPr lang="ru-RU">
              <a:latin typeface="Times New Roman" pitchFamily="18" charset="0"/>
            </a:endParaRPr>
          </a:p>
          <a:p>
            <a:r>
              <a:rPr lang="ru-RU" sz="2000" b="1">
                <a:solidFill>
                  <a:schemeClr val="accent2"/>
                </a:solidFill>
                <a:latin typeface="Times New Roman" pitchFamily="18" charset="0"/>
              </a:rPr>
              <a:t>Пример : чем больше театров, тем больше больниц . Прямая корреляция. На самом деле взаимосвязи нет. </a:t>
            </a:r>
          </a:p>
          <a:p>
            <a:endParaRPr lang="ru-RU" sz="2000" b="1">
              <a:solidFill>
                <a:schemeClr val="accent2"/>
              </a:solidFill>
              <a:latin typeface="Times New Roman" pitchFamily="18" charset="0"/>
            </a:endParaRPr>
          </a:p>
          <a:p>
            <a:r>
              <a:rPr lang="ru-RU" sz="2000" b="1">
                <a:solidFill>
                  <a:schemeClr val="accent2"/>
                </a:solidFill>
                <a:latin typeface="Times New Roman" pitchFamily="18" charset="0"/>
              </a:rPr>
              <a:t>Третья скрытая переменная?</a:t>
            </a:r>
          </a:p>
          <a:p>
            <a:endParaRPr lang="ru-RU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17764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   Ковариацию можно вычислить по формуле:</a:t>
            </a:r>
          </a:p>
        </p:txBody>
      </p:sp>
      <p:pic>
        <p:nvPicPr>
          <p:cNvPr id="41986" name="Рисунок 2" descr="6.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5550" y="2828925"/>
            <a:ext cx="49530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842963" y="4017963"/>
            <a:ext cx="10810875" cy="101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  где </a:t>
            </a:r>
            <a:r>
              <a:rPr lang="ru-RU" sz="2800" b="1" i="1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М</a:t>
            </a: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– математическое ожидание.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4650" y="1252538"/>
            <a:ext cx="5137150" cy="23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17764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400" smtClean="0">
                <a:latin typeface="Roboto"/>
                <a:ea typeface="Roboto"/>
                <a:cs typeface="Roboto"/>
              </a:rPr>
              <a:t>Зная ковариацию и среднее квадратичное отклонение каждого из двух</a:t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признаков, можно вычислить </a:t>
            </a:r>
            <a:r>
              <a:rPr lang="ru-RU" sz="2400" b="1" smtClean="0">
                <a:latin typeface="Roboto"/>
                <a:ea typeface="Roboto"/>
                <a:cs typeface="Roboto"/>
              </a:rPr>
              <a:t>коэффициент корреляции Пирсона</a:t>
            </a:r>
            <a:r>
              <a:rPr lang="ru-RU" sz="2400" smtClean="0">
                <a:latin typeface="Roboto"/>
                <a:ea typeface="Roboto"/>
                <a:cs typeface="Roboto"/>
              </a:rPr>
              <a:t>:</a:t>
            </a:r>
          </a:p>
        </p:txBody>
      </p:sp>
      <p:pic>
        <p:nvPicPr>
          <p:cNvPr id="44034" name="Рисунок 4" descr="6.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7363" y="2236788"/>
            <a:ext cx="25908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5563" y="303213"/>
            <a:ext cx="4810125" cy="55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6350" y="1963738"/>
            <a:ext cx="30607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450" y="963613"/>
            <a:ext cx="66786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460375"/>
            <a:ext cx="10810875" cy="259715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2800" dirty="0" smtClean="0"/>
              <a:t>                   </a:t>
            </a:r>
            <a:r>
              <a:rPr lang="ru-RU" sz="2800" b="1" dirty="0" smtClean="0"/>
              <a:t>Плюсы и минусы корреляционного анализа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400" dirty="0" smtClean="0"/>
              <a:t>Метод достаточно прост и легко поддается интерпретации,</a:t>
            </a:r>
            <a:br>
              <a:rPr lang="ru-RU" sz="2400" dirty="0" smtClean="0"/>
            </a:br>
            <a:r>
              <a:rPr lang="ru-RU" sz="2400" dirty="0" smtClean="0"/>
              <a:t>но легко сделать ошибку, посчитав один признак причиной другого.</a:t>
            </a:r>
            <a:br>
              <a:rPr lang="ru-RU" sz="2400" dirty="0" smtClean="0"/>
            </a:br>
            <a:r>
              <a:rPr lang="ru-RU" sz="2400" dirty="0" smtClean="0"/>
              <a:t>Также данный метод учитывает только наличие линейной связи</a:t>
            </a:r>
            <a:br>
              <a:rPr lang="ru-RU" sz="2400" dirty="0" smtClean="0"/>
            </a:br>
            <a:r>
              <a:rPr lang="ru-RU" sz="2400" dirty="0" smtClean="0"/>
              <a:t>между признаками.</a:t>
            </a:r>
            <a:endParaRPr lang="ru-RU" sz="24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4718050" y="2871788"/>
          <a:ext cx="5418138" cy="3844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плюсы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минусы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Простота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Возможна ложная корреляция</a:t>
                      </a:r>
                      <a:r>
                        <a:rPr lang="ru-RU" baseline="0" dirty="0" smtClean="0"/>
                        <a:t> (есть третья влияющая переменная)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Показывает  прямая или обратная связь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Учитывает</a:t>
                      </a:r>
                      <a:r>
                        <a:rPr lang="ru-RU" baseline="0" dirty="0" smtClean="0"/>
                        <a:t> только наличие  линейной связи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На сколько сильна связь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 Не показывает  угол наклона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 показывает точку пересечения с осью у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</a:t>
                      </a:r>
                      <a:r>
                        <a:rPr lang="ru-RU" dirty="0" smtClean="0"/>
                        <a:t> </a:t>
                      </a:r>
                      <a:r>
                        <a:rPr lang="en-US" dirty="0" smtClean="0"/>
                        <a:t>0</a:t>
                      </a:r>
                      <a:r>
                        <a:rPr lang="ru-RU" baseline="0" dirty="0" smtClean="0"/>
                        <a:t> не означает, что нет  связи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71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7550" y="3957638"/>
            <a:ext cx="3000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2114550"/>
            <a:ext cx="10282237" cy="289718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563" y="5365750"/>
            <a:ext cx="10837862" cy="1200150"/>
          </a:xfrm>
        </p:spPr>
        <p:txBody>
          <a:bodyPr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b="1" dirty="0" smtClean="0"/>
              <a:t>Взаимосвязь величин. Параметрические и непараметрические показатели корреляции.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b="1" dirty="0" smtClean="0"/>
              <a:t>Корреляционный анализ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b="1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b="1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b="1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b="1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/>
          </a:p>
        </p:txBody>
      </p:sp>
      <p:pic>
        <p:nvPicPr>
          <p:cNvPr id="29700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212725"/>
            <a:ext cx="5191125" cy="617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Text Box 6"/>
          <p:cNvSpPr txBox="1">
            <a:spLocks noChangeArrowheads="1"/>
          </p:cNvSpPr>
          <p:nvPr/>
        </p:nvSpPr>
        <p:spPr bwMode="auto">
          <a:xfrm>
            <a:off x="7108825" y="363538"/>
            <a:ext cx="3479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QQ -</a:t>
            </a:r>
            <a:r>
              <a:rPr lang="ru-RU"/>
              <a:t>график</a:t>
            </a:r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37238" y="1660525"/>
            <a:ext cx="6354762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13700" y="4176713"/>
            <a:ext cx="2840038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1550988"/>
            <a:ext cx="478155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07325" y="1057275"/>
            <a:ext cx="338137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0925" y="1582738"/>
            <a:ext cx="5699125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51202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Что такое корреляция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Коэффициент корреляции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Взаимосвязь величин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Ковариация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Ограничения корреляционного анализа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0722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Что такое корреляция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Коэффициент корреляции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Взаимосвязь величин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Ковариация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Ограничения корреляционного анализа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Объект 2"/>
          <p:cNvSpPr txBox="1">
            <a:spLocks/>
          </p:cNvSpPr>
          <p:nvPr/>
        </p:nvSpPr>
        <p:spPr bwMode="auto">
          <a:xfrm>
            <a:off x="690563" y="500063"/>
            <a:ext cx="10293350" cy="552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>
              <a:lnSpc>
                <a:spcPct val="17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 b="1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Корреляция</a:t>
            </a:r>
            <a:r>
              <a:rPr lang="ru-RU" sz="320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 — математический показатель, </a:t>
            </a:r>
          </a:p>
          <a:p>
            <a:pPr marL="228600" indent="-228600">
              <a:lnSpc>
                <a:spcPct val="17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по которому можно судить о наличии</a:t>
            </a:r>
          </a:p>
          <a:p>
            <a:pPr marL="228600" indent="-228600">
              <a:lnSpc>
                <a:spcPct val="17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статистической взаимосвязи между </a:t>
            </a:r>
          </a:p>
          <a:p>
            <a:pPr marL="228600" indent="-228600">
              <a:lnSpc>
                <a:spcPct val="17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двумя и более случайными величинами.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Заголовок 1"/>
          <p:cNvSpPr>
            <a:spLocks noGrp="1"/>
          </p:cNvSpPr>
          <p:nvPr>
            <p:ph type="title"/>
          </p:nvPr>
        </p:nvSpPr>
        <p:spPr bwMode="auto">
          <a:xfrm>
            <a:off x="558800" y="0"/>
            <a:ext cx="10810875" cy="2916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b="1" smtClean="0">
                <a:latin typeface="Roboto"/>
                <a:ea typeface="Roboto"/>
                <a:cs typeface="Roboto"/>
              </a:rPr>
              <a:t>Коэффициент корреляции</a:t>
            </a:r>
            <a:r>
              <a:rPr lang="ru-RU" sz="2800" smtClean="0">
                <a:latin typeface="Roboto"/>
                <a:ea typeface="Roboto"/>
                <a:cs typeface="Roboto"/>
              </a:rPr>
              <a:t> - это коэффициент, </a:t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показывающий, на сколько велика линейная взаимосвязь между величинами.</a:t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3277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0325" y="2924175"/>
            <a:ext cx="32575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771" name="Group 6"/>
          <p:cNvGrpSpPr>
            <a:grpSpLocks/>
          </p:cNvGrpSpPr>
          <p:nvPr/>
        </p:nvGrpSpPr>
        <p:grpSpPr bwMode="auto">
          <a:xfrm>
            <a:off x="6623050" y="1676400"/>
            <a:ext cx="4267200" cy="4876800"/>
            <a:chOff x="4172" y="1061"/>
            <a:chExt cx="2688" cy="3072"/>
          </a:xfrm>
        </p:grpSpPr>
        <p:pic>
          <p:nvPicPr>
            <p:cNvPr id="32772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72" y="1061"/>
              <a:ext cx="2688" cy="3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80" y="1934"/>
              <a:ext cx="2580" cy="2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6775" y="955675"/>
            <a:ext cx="5270500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3188" y="758825"/>
            <a:ext cx="52578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847725"/>
            <a:ext cx="10810875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600" b="1" dirty="0" smtClean="0"/>
              <a:t>Коэффициент корреляции</a:t>
            </a:r>
            <a:r>
              <a:rPr lang="ru-RU" sz="3600" dirty="0" smtClean="0"/>
              <a:t> обозначается символами </a:t>
            </a:r>
            <a:r>
              <a:rPr lang="ru-RU" sz="3600" b="1" i="1" dirty="0" smtClean="0"/>
              <a:t>R</a:t>
            </a:r>
            <a:r>
              <a:rPr lang="ru-RU" sz="3600" dirty="0" smtClean="0"/>
              <a:t> или </a:t>
            </a:r>
            <a:r>
              <a:rPr lang="ru-RU" sz="3600" b="1" i="1" dirty="0" err="1" smtClean="0"/>
              <a:t>r</a:t>
            </a:r>
            <a:r>
              <a:rPr lang="ru-RU" sz="3600" b="1" i="1" dirty="0" smtClean="0"/>
              <a:t>  </a:t>
            </a:r>
            <a:r>
              <a:rPr lang="ru-RU" sz="3600" b="1" dirty="0" smtClean="0"/>
              <a:t>и может принимать значения от  -1 до 1 включительно</a:t>
            </a:r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6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3248025"/>
            <a:ext cx="107346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847725"/>
            <a:ext cx="10810875" cy="2644775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2800" dirty="0" smtClean="0"/>
              <a:t>Если </a:t>
            </a:r>
            <a:r>
              <a:rPr lang="ru-RU" sz="2800" b="1" dirty="0" smtClean="0"/>
              <a:t>коэффициент корреляции </a:t>
            </a:r>
            <a:r>
              <a:rPr lang="ru-RU" sz="2800" dirty="0" smtClean="0"/>
              <a:t>близок к 1, то между величинами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наблюдается прямая связь:</a:t>
            </a:r>
            <a:r>
              <a:rPr lang="en-US" sz="2800" dirty="0" smtClean="0"/>
              <a:t> </a:t>
            </a:r>
            <a:r>
              <a:rPr lang="ru-RU" sz="2800" dirty="0" smtClean="0"/>
              <a:t>увеличение одной величины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сопровождается</a:t>
            </a:r>
            <a:r>
              <a:rPr lang="en-US" sz="2800" dirty="0" smtClean="0"/>
              <a:t>  </a:t>
            </a:r>
            <a:r>
              <a:rPr lang="ru-RU" sz="2800" dirty="0" smtClean="0"/>
              <a:t>увеличением другой, а уменьшение одной величины</a:t>
            </a:r>
            <a:br>
              <a:rPr lang="ru-RU" sz="2800" dirty="0" smtClean="0"/>
            </a:br>
            <a:r>
              <a:rPr lang="ru-RU" sz="2800" dirty="0" smtClean="0"/>
              <a:t>сопровождается уменьшением другой.</a:t>
            </a:r>
            <a:endParaRPr lang="ru-RU" sz="36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10463" y="3236913"/>
            <a:ext cx="32004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316</Words>
  <Application>Microsoft Office PowerPoint</Application>
  <PresentationFormat>Произвольный</PresentationFormat>
  <Paragraphs>53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Шаблон оформления</vt:lpstr>
      </vt:variant>
      <vt:variant>
        <vt:i4>26</vt:i4>
      </vt:variant>
      <vt:variant>
        <vt:lpstr>Заголовки слайдов</vt:lpstr>
      </vt:variant>
      <vt:variant>
        <vt:i4>23</vt:i4>
      </vt:variant>
    </vt:vector>
  </HeadingPairs>
  <TitlesOfParts>
    <vt:vector size="55" baseType="lpstr">
      <vt:lpstr>Arial</vt:lpstr>
      <vt:lpstr>Times New Roman</vt:lpstr>
      <vt:lpstr>Calibri</vt:lpstr>
      <vt:lpstr>Roboto</vt:lpstr>
      <vt:lpstr>Roboto Medium</vt:lpstr>
      <vt:lpstr>Rod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Слайд 4</vt:lpstr>
      <vt:lpstr>Коэффициент корреляции - это коэффициент,  показывающий, на сколько велика линейная взаимосвязь между величинами. </vt:lpstr>
      <vt:lpstr>Слайд 6</vt:lpstr>
      <vt:lpstr>Слайд 7</vt:lpstr>
      <vt:lpstr>Коэффициент корреляции обозначается символами R или r  и может принимать значения от  -1 до 1 включительно </vt:lpstr>
      <vt:lpstr> Если коэффициент корреляции близок к 1, то между величинами наблюдается прямая связь: увеличение одной величины сопровождается  увеличением другой, а уменьшение одной величины сопровождается уменьшением другой.</vt:lpstr>
      <vt:lpstr>Если же коэффициент корреляции близок к -1, то между величинами есть обратная корреляционная связь: увеличение одной величины сопровождается уменьшением другой и наоборот.</vt:lpstr>
      <vt:lpstr>Коэффициент корреляции, равный 0, говорит о том, что между величинами нет линейной связи.</vt:lpstr>
      <vt:lpstr>Отсутствие корреляции между двумя величинами еще не говорит о том, что между показателями нет связи.</vt:lpstr>
      <vt:lpstr>Высокая корреляция двух величин может свидетельствовать  о том, что у них есть общая причина</vt:lpstr>
      <vt:lpstr>   Ковариацию можно вычислить по формуле:</vt:lpstr>
      <vt:lpstr>Слайд 15</vt:lpstr>
      <vt:lpstr>Зная ковариацию и среднее квадратичное отклонение каждого из двух признаков, можно вычислить коэффициент корреляции Пирсона:</vt:lpstr>
      <vt:lpstr>Слайд 17</vt:lpstr>
      <vt:lpstr>Слайд 18</vt:lpstr>
      <vt:lpstr>                   Плюсы и минусы корреляционного анализа Метод достаточно прост и легко поддается интерпретации, но легко сделать ошибку, посчитав один признак причиной другого. Также данный метод учитывает только наличие линейной связи между признаками.</vt:lpstr>
      <vt:lpstr>Слайд 20</vt:lpstr>
      <vt:lpstr>Слайд 21</vt:lpstr>
      <vt:lpstr>Слайд 22</vt:lpstr>
      <vt:lpstr>Итоги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AD</cp:lastModifiedBy>
  <cp:revision>280</cp:revision>
  <dcterms:created xsi:type="dcterms:W3CDTF">2018-09-20T14:58:52Z</dcterms:created>
  <dcterms:modified xsi:type="dcterms:W3CDTF">2020-06-08T12:21:08Z</dcterms:modified>
</cp:coreProperties>
</file>